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160000" cy="9347200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2903692"/>
            <a:ext cx="8636000" cy="200359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296747"/>
            <a:ext cx="7112000" cy="23887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1BF5-8E1F-46EF-A80C-FABAA15B05B8}" type="datetimeFigureOut">
              <a:rPr lang="cs-CZ" smtClean="0"/>
              <a:t>13.4.2020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771-A5D7-4BA3-B7A1-09C22BBF3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1BF5-8E1F-46EF-A80C-FABAA15B05B8}" type="datetimeFigureOut">
              <a:rPr lang="cs-CZ" smtClean="0"/>
              <a:t>13.4.2020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771-A5D7-4BA3-B7A1-09C22BBF3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374323"/>
            <a:ext cx="2286000" cy="79754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1" y="374323"/>
            <a:ext cx="6688667" cy="79754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1BF5-8E1F-46EF-A80C-FABAA15B05B8}" type="datetimeFigureOut">
              <a:rPr lang="cs-CZ" smtClean="0"/>
              <a:t>13.4.2020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771-A5D7-4BA3-B7A1-09C22BBF3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1BF5-8E1F-46EF-A80C-FABAA15B05B8}" type="datetimeFigureOut">
              <a:rPr lang="cs-CZ" smtClean="0"/>
              <a:t>13.4.2020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771-A5D7-4BA3-B7A1-09C22BBF3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570" y="6006443"/>
            <a:ext cx="8636000" cy="185645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2570" y="3961743"/>
            <a:ext cx="8636000" cy="20446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1BF5-8E1F-46EF-A80C-FABAA15B05B8}" type="datetimeFigureOut">
              <a:rPr lang="cs-CZ" smtClean="0"/>
              <a:t>13.4.2020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771-A5D7-4BA3-B7A1-09C22BBF3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2181015"/>
            <a:ext cx="4487333" cy="61687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64667" y="2181015"/>
            <a:ext cx="4487333" cy="61687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1BF5-8E1F-46EF-A80C-FABAA15B05B8}" type="datetimeFigureOut">
              <a:rPr lang="cs-CZ" smtClean="0"/>
              <a:t>13.4.2020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771-A5D7-4BA3-B7A1-09C22BBF3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2092302"/>
            <a:ext cx="4489098" cy="8719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2964274"/>
            <a:ext cx="4489098" cy="53854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1141" y="2092302"/>
            <a:ext cx="4490861" cy="8719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1141" y="2964274"/>
            <a:ext cx="4490861" cy="53854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1BF5-8E1F-46EF-A80C-FABAA15B05B8}" type="datetimeFigureOut">
              <a:rPr lang="cs-CZ" smtClean="0"/>
              <a:t>13.4.2020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771-A5D7-4BA3-B7A1-09C22BBF3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1BF5-8E1F-46EF-A80C-FABAA15B05B8}" type="datetimeFigureOut">
              <a:rPr lang="cs-CZ" smtClean="0"/>
              <a:t>13.4.2020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771-A5D7-4BA3-B7A1-09C22BBF3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1BF5-8E1F-46EF-A80C-FABAA15B05B8}" type="datetimeFigureOut">
              <a:rPr lang="cs-CZ" smtClean="0"/>
              <a:t>13.4.2020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771-A5D7-4BA3-B7A1-09C22BBF3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1" y="372157"/>
            <a:ext cx="3342570" cy="15838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2278" y="372159"/>
            <a:ext cx="5679722" cy="7977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1" y="1955990"/>
            <a:ext cx="3342570" cy="63937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1BF5-8E1F-46EF-A80C-FABAA15B05B8}" type="datetimeFigureOut">
              <a:rPr lang="cs-CZ" smtClean="0"/>
              <a:t>13.4.2020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771-A5D7-4BA3-B7A1-09C22BBF3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431" y="6543040"/>
            <a:ext cx="6096000" cy="7724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1431" y="835190"/>
            <a:ext cx="6096000" cy="5608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1431" y="7315483"/>
            <a:ext cx="6096000" cy="10969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1BF5-8E1F-46EF-A80C-FABAA15B05B8}" type="datetimeFigureOut">
              <a:rPr lang="cs-CZ" smtClean="0"/>
              <a:t>13.4.2020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771-A5D7-4BA3-B7A1-09C22BBF30C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8000" y="374321"/>
            <a:ext cx="9144000" cy="1557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2181015"/>
            <a:ext cx="9144000" cy="616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8001" y="8663472"/>
            <a:ext cx="2370667" cy="497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1BF5-8E1F-46EF-A80C-FABAA15B05B8}" type="datetimeFigureOut">
              <a:rPr lang="cs-CZ" smtClean="0"/>
              <a:t>13.4.2020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71335" y="8663472"/>
            <a:ext cx="3217333" cy="497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281334" y="8663472"/>
            <a:ext cx="2370667" cy="497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4B771-A5D7-4BA3-B7A1-09C22BBF30C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90800" y="279400"/>
            <a:ext cx="5384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smtClean="0">
                <a:solidFill>
                  <a:srgbClr val="0000FF"/>
                </a:solidFill>
                <a:latin typeface="Comic Sans MS - 36"/>
              </a:rPr>
              <a:t>Energetická rovnováha</a:t>
            </a:r>
            <a:endParaRPr lang="cs-CZ" sz="2700">
              <a:solidFill>
                <a:srgbClr val="0000FF"/>
              </a:solidFill>
              <a:latin typeface="Comic Sans MS - 36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060450" y="1460500"/>
            <a:ext cx="6838950" cy="298450"/>
            <a:chOff x="1060450" y="1460500"/>
            <a:chExt cx="6838950" cy="298450"/>
          </a:xfrm>
        </p:grpSpPr>
        <p:sp>
          <p:nvSpPr>
            <p:cNvPr id="3" name="TextovéPole 2"/>
            <p:cNvSpPr txBox="1"/>
            <p:nvPr/>
          </p:nvSpPr>
          <p:spPr>
            <a:xfrm>
              <a:off x="1320800" y="1460500"/>
              <a:ext cx="65786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1200" smtClean="0">
                  <a:solidFill>
                    <a:srgbClr val="0000FF"/>
                  </a:solidFill>
                  <a:latin typeface="Comic Sans MS - 16"/>
                </a:rPr>
                <a:t>k udržení životních procesů je třeba energie - získáváme z potravin</a:t>
              </a:r>
              <a:endParaRPr lang="cs-CZ" sz="1200">
                <a:solidFill>
                  <a:srgbClr val="0000FF"/>
                </a:solidFill>
                <a:latin typeface="Comic Sans MS - 16"/>
              </a:endParaRPr>
            </a:p>
          </p:txBody>
        </p:sp>
        <p:pic>
          <p:nvPicPr>
            <p:cNvPr id="4" name="Obrázek 3" descr="NBK-5348-562b93.png"/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3C3C3C"/>
                </a:clrFrom>
                <a:clrTo>
                  <a:srgbClr val="3C3C3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0450" y="1479550"/>
              <a:ext cx="279400" cy="279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9" name="Skupina 8"/>
          <p:cNvGrpSpPr/>
          <p:nvPr/>
        </p:nvGrpSpPr>
        <p:grpSpPr>
          <a:xfrm>
            <a:off x="1073150" y="2019300"/>
            <a:ext cx="8210550" cy="911999"/>
            <a:chOff x="1073150" y="2019300"/>
            <a:chExt cx="8210550" cy="911999"/>
          </a:xfrm>
        </p:grpSpPr>
        <p:sp>
          <p:nvSpPr>
            <p:cNvPr id="6" name="TextovéPole 5"/>
            <p:cNvSpPr txBox="1"/>
            <p:nvPr/>
          </p:nvSpPr>
          <p:spPr>
            <a:xfrm>
              <a:off x="1358900" y="2019300"/>
              <a:ext cx="7924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1200" smtClean="0">
                  <a:solidFill>
                    <a:srgbClr val="0000FF"/>
                  </a:solidFill>
                  <a:latin typeface="Comic Sans MS - 16"/>
                </a:rPr>
                <a:t>bazální metabolismus - lze určit v absolutním klidu, na lačno, ve vytopené místnosti, na lůžku</a:t>
              </a:r>
              <a:endParaRPr lang="cs-CZ" sz="1200">
                <a:solidFill>
                  <a:srgbClr val="0000FF"/>
                </a:solidFill>
                <a:latin typeface="Comic Sans MS - 16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365500" y="2654300"/>
              <a:ext cx="46482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1200" smtClean="0">
                  <a:solidFill>
                    <a:srgbClr val="0000FF"/>
                  </a:solidFill>
                  <a:latin typeface="Comic Sans MS - 16"/>
                </a:rPr>
                <a:t>- minimální množství energie potřebné k životu</a:t>
              </a:r>
              <a:endParaRPr lang="cs-CZ" sz="1200">
                <a:solidFill>
                  <a:srgbClr val="0000FF"/>
                </a:solidFill>
                <a:latin typeface="Comic Sans MS - 16"/>
              </a:endParaRPr>
            </a:p>
          </p:txBody>
        </p:sp>
        <p:pic>
          <p:nvPicPr>
            <p:cNvPr id="8" name="Obrázek 7" descr="NBK-5348-562c7d.png"/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3C3C3C"/>
                </a:clrFrom>
                <a:clrTo>
                  <a:srgbClr val="3C3C3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3150" y="2038350"/>
              <a:ext cx="279400" cy="279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10" name="TextovéPole 9"/>
          <p:cNvSpPr txBox="1"/>
          <p:nvPr/>
        </p:nvSpPr>
        <p:spPr>
          <a:xfrm>
            <a:off x="368300" y="3429000"/>
            <a:ext cx="330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pl-PL" sz="1200" smtClean="0">
                <a:solidFill>
                  <a:srgbClr val="0000FF"/>
                </a:solidFill>
                <a:latin typeface="Comic Sans MS - 16"/>
              </a:rPr>
              <a:t>lehce pracující lidé - 11 500 kJ</a:t>
            </a:r>
          </a:p>
          <a:p>
            <a:r>
              <a:rPr lang="cs-CZ" sz="1200" smtClean="0">
                <a:solidFill>
                  <a:srgbClr val="0000FF"/>
                </a:solidFill>
                <a:latin typeface="Comic Sans MS - 16"/>
              </a:rPr>
              <a:t>těžce pracující lidé - 20 000 kJ</a:t>
            </a:r>
            <a:endParaRPr lang="cs-CZ" sz="1200">
              <a:solidFill>
                <a:srgbClr val="0000FF"/>
              </a:solidFill>
              <a:latin typeface="Comic Sans MS - 16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958850" y="4546600"/>
            <a:ext cx="6026150" cy="298450"/>
            <a:chOff x="958850" y="4546600"/>
            <a:chExt cx="6026150" cy="298450"/>
          </a:xfrm>
        </p:grpSpPr>
        <p:sp>
          <p:nvSpPr>
            <p:cNvPr id="11" name="TextovéPole 10"/>
            <p:cNvSpPr txBox="1"/>
            <p:nvPr/>
          </p:nvSpPr>
          <p:spPr>
            <a:xfrm>
              <a:off x="1270000" y="4546600"/>
              <a:ext cx="57150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1200" smtClean="0">
                  <a:solidFill>
                    <a:srgbClr val="0000FF"/>
                  </a:solidFill>
                  <a:latin typeface="Comic Sans MS - 16"/>
                </a:rPr>
                <a:t>je třeba potravu rozdělit během dne do pěti menších porcí</a:t>
              </a:r>
              <a:endParaRPr lang="cs-CZ" sz="1200">
                <a:solidFill>
                  <a:srgbClr val="0000FF"/>
                </a:solidFill>
                <a:latin typeface="Comic Sans MS - 16"/>
              </a:endParaRPr>
            </a:p>
          </p:txBody>
        </p:sp>
        <p:pic>
          <p:nvPicPr>
            <p:cNvPr id="12" name="Obrázek 11" descr="NBK-5348-562d38.png"/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3C3C3C"/>
                </a:clrFrom>
                <a:clrTo>
                  <a:srgbClr val="3C3C3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8850" y="4565650"/>
              <a:ext cx="279400" cy="279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6" name="Skupina 15"/>
          <p:cNvGrpSpPr/>
          <p:nvPr/>
        </p:nvGrpSpPr>
        <p:grpSpPr>
          <a:xfrm>
            <a:off x="946150" y="5238750"/>
            <a:ext cx="5251450" cy="296049"/>
            <a:chOff x="946150" y="5238750"/>
            <a:chExt cx="5251450" cy="296049"/>
          </a:xfrm>
        </p:grpSpPr>
        <p:sp>
          <p:nvSpPr>
            <p:cNvPr id="14" name="TextovéPole 13"/>
            <p:cNvSpPr txBox="1"/>
            <p:nvPr/>
          </p:nvSpPr>
          <p:spPr>
            <a:xfrm>
              <a:off x="1219200" y="5257800"/>
              <a:ext cx="49784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1200" smtClean="0">
                  <a:solidFill>
                    <a:srgbClr val="0000FF"/>
                  </a:solidFill>
                  <a:latin typeface="Comic Sans MS - 16"/>
                </a:rPr>
                <a:t>BMI - Body Mass Index - index tělesné hmotnosti</a:t>
              </a:r>
              <a:endParaRPr lang="cs-CZ" sz="1200">
                <a:solidFill>
                  <a:srgbClr val="0000FF"/>
                </a:solidFill>
                <a:latin typeface="Comic Sans MS - 16"/>
              </a:endParaRPr>
            </a:p>
          </p:txBody>
        </p:sp>
        <p:pic>
          <p:nvPicPr>
            <p:cNvPr id="15" name="Obrázek 14" descr="NBK-5348-562d77.png"/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3C3C3C"/>
                </a:clrFrom>
                <a:clrTo>
                  <a:srgbClr val="3C3C3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6150" y="5238750"/>
              <a:ext cx="279400" cy="279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2" name="Skupina 21"/>
          <p:cNvGrpSpPr/>
          <p:nvPr/>
        </p:nvGrpSpPr>
        <p:grpSpPr>
          <a:xfrm>
            <a:off x="749300" y="6070600"/>
            <a:ext cx="5245100" cy="657999"/>
            <a:chOff x="749300" y="6070600"/>
            <a:chExt cx="5245100" cy="657999"/>
          </a:xfrm>
        </p:grpSpPr>
        <p:cxnSp>
          <p:nvCxnSpPr>
            <p:cNvPr id="17" name="Přímá spojovací čára 16"/>
            <p:cNvCxnSpPr/>
            <p:nvPr/>
          </p:nvCxnSpPr>
          <p:spPr>
            <a:xfrm>
              <a:off x="2413000" y="6426200"/>
              <a:ext cx="27813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2425700" y="6070600"/>
              <a:ext cx="29464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1200" smtClean="0">
                  <a:solidFill>
                    <a:srgbClr val="0000FF"/>
                  </a:solidFill>
                  <a:latin typeface="Comic Sans MS - 16"/>
                </a:rPr>
                <a:t>hmotnost těla v kilogramech</a:t>
              </a:r>
              <a:endParaRPr lang="cs-CZ" sz="1200">
                <a:solidFill>
                  <a:srgbClr val="0000FF"/>
                </a:solidFill>
                <a:latin typeface="Comic Sans MS - 16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1879600" y="6451600"/>
              <a:ext cx="4114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pl-PL" sz="1200" smtClean="0">
                  <a:solidFill>
                    <a:srgbClr val="0000FF"/>
                  </a:solidFill>
                  <a:latin typeface="Comic Sans MS - 16"/>
                </a:rPr>
                <a:t>výška těla v metrech (umocnit na druhou)</a:t>
              </a:r>
              <a:endParaRPr lang="cs-CZ" sz="1200">
                <a:solidFill>
                  <a:srgbClr val="0000FF"/>
                </a:solidFill>
                <a:latin typeface="Comic Sans MS - 16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49300" y="6248400"/>
              <a:ext cx="7366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1200" smtClean="0">
                  <a:solidFill>
                    <a:srgbClr val="0000FF"/>
                  </a:solidFill>
                  <a:latin typeface="Comic Sans MS - 16"/>
                </a:rPr>
                <a:t>BMI</a:t>
              </a:r>
              <a:endParaRPr lang="cs-CZ" sz="1200">
                <a:solidFill>
                  <a:srgbClr val="0000FF"/>
                </a:solidFill>
                <a:latin typeface="Comic Sans MS - 16"/>
              </a:endParaRPr>
            </a:p>
          </p:txBody>
        </p:sp>
        <p:cxnSp>
          <p:nvCxnSpPr>
            <p:cNvPr id="21" name="Přímá spojovací čára 20"/>
            <p:cNvCxnSpPr/>
            <p:nvPr/>
          </p:nvCxnSpPr>
          <p:spPr>
            <a:xfrm>
              <a:off x="1397000" y="6400800"/>
              <a:ext cx="3429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dash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9400" y="406400"/>
            <a:ext cx="5257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1200" smtClean="0">
                <a:solidFill>
                  <a:srgbClr val="0000FF"/>
                </a:solidFill>
                <a:latin typeface="Comic Sans MS - 16"/>
              </a:rPr>
              <a:t>Podvýživa: malé množství jídla nebo špatná kvalita</a:t>
            </a:r>
          </a:p>
          <a:p>
            <a:r>
              <a:rPr lang="cs-CZ" sz="1200" smtClean="0">
                <a:solidFill>
                  <a:srgbClr val="0000FF"/>
                </a:solidFill>
                <a:latin typeface="Comic Sans MS - 16"/>
              </a:rPr>
              <a:t>Otylost (obezita) - přejídání, způsobuje kloubní, </a:t>
            </a:r>
            <a:r>
              <a:rPr lang="pl-PL" sz="1200" smtClean="0">
                <a:solidFill>
                  <a:srgbClr val="0000FF"/>
                </a:solidFill>
                <a:latin typeface="Comic Sans MS - 16"/>
              </a:rPr>
              <a:t>srdeční choroby a vysoký tlak</a:t>
            </a:r>
            <a:endParaRPr lang="cs-CZ" sz="1200">
              <a:solidFill>
                <a:srgbClr val="0000FF"/>
              </a:solidFill>
              <a:latin typeface="Comic Sans MS - 16"/>
            </a:endParaRPr>
          </a:p>
        </p:txBody>
      </p:sp>
      <p:pic>
        <p:nvPicPr>
          <p:cNvPr id="3" name="Obrázek 2" descr="clipboard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500" y="1524000"/>
            <a:ext cx="4055998" cy="5779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Obrázek 3" descr="clipboard(1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8800" y="1524000"/>
            <a:ext cx="5334000" cy="381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Obrázek 4" descr="clipboard(2)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2450" y="5289550"/>
            <a:ext cx="4011421" cy="25342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Vlastní</PresentationFormat>
  <Paragraphs>13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Arial</vt:lpstr>
      <vt:lpstr>Comic Sans MS - 36</vt:lpstr>
      <vt:lpstr>Comic Sans MS - 16</vt:lpstr>
      <vt:lpstr>Calibri</vt:lpstr>
      <vt:lpstr>Motiv sady Office</vt:lpstr>
      <vt:lpstr>Snímek 1</vt:lpstr>
      <vt:lpstr>Snímek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sobolikovai</dc:creator>
  <cp:lastModifiedBy>sobolikovai</cp:lastModifiedBy>
  <cp:revision>1</cp:revision>
  <dcterms:created xsi:type="dcterms:W3CDTF">2020-04-13T18:25:37Z</dcterms:created>
  <dcterms:modified xsi:type="dcterms:W3CDTF">2020-04-13T18:25:41Z</dcterms:modified>
</cp:coreProperties>
</file>